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61" r:id="rId2"/>
    <p:sldId id="257" r:id="rId3"/>
    <p:sldId id="288" r:id="rId4"/>
    <p:sldId id="256" r:id="rId5"/>
    <p:sldId id="267" r:id="rId6"/>
    <p:sldId id="268" r:id="rId7"/>
    <p:sldId id="290" r:id="rId8"/>
    <p:sldId id="269" r:id="rId9"/>
    <p:sldId id="270" r:id="rId10"/>
    <p:sldId id="263" r:id="rId11"/>
    <p:sldId id="271" r:id="rId12"/>
    <p:sldId id="265" r:id="rId13"/>
    <p:sldId id="291" r:id="rId14"/>
    <p:sldId id="272" r:id="rId15"/>
    <p:sldId id="273" r:id="rId16"/>
    <p:sldId id="274" r:id="rId17"/>
    <p:sldId id="275" r:id="rId18"/>
    <p:sldId id="276" r:id="rId19"/>
    <p:sldId id="277" r:id="rId20"/>
    <p:sldId id="292" r:id="rId21"/>
    <p:sldId id="278" r:id="rId22"/>
    <p:sldId id="279" r:id="rId23"/>
    <p:sldId id="280" r:id="rId24"/>
    <p:sldId id="281" r:id="rId25"/>
    <p:sldId id="282" r:id="rId26"/>
    <p:sldId id="293" r:id="rId27"/>
    <p:sldId id="283" r:id="rId28"/>
    <p:sldId id="284" r:id="rId29"/>
    <p:sldId id="285" r:id="rId30"/>
    <p:sldId id="286" r:id="rId31"/>
    <p:sldId id="287" r:id="rId32"/>
    <p:sldId id="259" r:id="rId33"/>
    <p:sldId id="260" r:id="rId34"/>
    <p:sldId id="26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C02AB6-C5EF-A743-921A-B85343C2AAE0}" v="1" dt="2023-06-27T16:01:16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3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mak Congress, Didem" userId="ba12ee2f-ae44-4c2e-a444-25f6ba8f1065" providerId="ADAL" clId="{E4C02AB6-C5EF-A743-921A-B85343C2AAE0}"/>
    <pc:docChg chg="undo custSel addSld delSld modSld sldOrd">
      <pc:chgData name="Yamak Congress, Didem" userId="ba12ee2f-ae44-4c2e-a444-25f6ba8f1065" providerId="ADAL" clId="{E4C02AB6-C5EF-A743-921A-B85343C2AAE0}" dt="2023-06-27T16:01:51.770" v="445" actId="20577"/>
      <pc:docMkLst>
        <pc:docMk/>
      </pc:docMkLst>
      <pc:sldChg chg="modSp mod">
        <pc:chgData name="Yamak Congress, Didem" userId="ba12ee2f-ae44-4c2e-a444-25f6ba8f1065" providerId="ADAL" clId="{E4C02AB6-C5EF-A743-921A-B85343C2AAE0}" dt="2023-06-16T20:06:11.770" v="169" actId="20577"/>
        <pc:sldMkLst>
          <pc:docMk/>
          <pc:sldMk cId="962197414" sldId="257"/>
        </pc:sldMkLst>
        <pc:spChg chg="mod">
          <ac:chgData name="Yamak Congress, Didem" userId="ba12ee2f-ae44-4c2e-a444-25f6ba8f1065" providerId="ADAL" clId="{E4C02AB6-C5EF-A743-921A-B85343C2AAE0}" dt="2023-06-16T20:06:11.770" v="169" actId="20577"/>
          <ac:spMkLst>
            <pc:docMk/>
            <pc:sldMk cId="962197414" sldId="257"/>
            <ac:spMk id="3" creationId="{034A677C-3327-2AEF-370C-2524B0F92DAE}"/>
          </ac:spMkLst>
        </pc:spChg>
      </pc:sldChg>
      <pc:sldChg chg="modSp mod">
        <pc:chgData name="Yamak Congress, Didem" userId="ba12ee2f-ae44-4c2e-a444-25f6ba8f1065" providerId="ADAL" clId="{E4C02AB6-C5EF-A743-921A-B85343C2AAE0}" dt="2023-06-16T20:05:48.424" v="159" actId="20577"/>
        <pc:sldMkLst>
          <pc:docMk/>
          <pc:sldMk cId="3258398411" sldId="258"/>
        </pc:sldMkLst>
        <pc:spChg chg="mod">
          <ac:chgData name="Yamak Congress, Didem" userId="ba12ee2f-ae44-4c2e-a444-25f6ba8f1065" providerId="ADAL" clId="{E4C02AB6-C5EF-A743-921A-B85343C2AAE0}" dt="2023-06-16T20:05:48.424" v="159" actId="20577"/>
          <ac:spMkLst>
            <pc:docMk/>
            <pc:sldMk cId="3258398411" sldId="258"/>
            <ac:spMk id="3" creationId="{214D968E-242A-0A8D-B7E0-3AC9DE58D285}"/>
          </ac:spMkLst>
        </pc:spChg>
      </pc:sldChg>
      <pc:sldChg chg="modSp mod">
        <pc:chgData name="Yamak Congress, Didem" userId="ba12ee2f-ae44-4c2e-a444-25f6ba8f1065" providerId="ADAL" clId="{E4C02AB6-C5EF-A743-921A-B85343C2AAE0}" dt="2023-06-27T16:00:32.280" v="394" actId="20577"/>
        <pc:sldMkLst>
          <pc:docMk/>
          <pc:sldMk cId="687836276" sldId="259"/>
        </pc:sldMkLst>
        <pc:spChg chg="mod">
          <ac:chgData name="Yamak Congress, Didem" userId="ba12ee2f-ae44-4c2e-a444-25f6ba8f1065" providerId="ADAL" clId="{E4C02AB6-C5EF-A743-921A-B85343C2AAE0}" dt="2023-06-27T16:00:09.536" v="343" actId="20577"/>
          <ac:spMkLst>
            <pc:docMk/>
            <pc:sldMk cId="687836276" sldId="259"/>
            <ac:spMk id="2" creationId="{A7A63A24-D55B-DA48-5330-59BCEA89954D}"/>
          </ac:spMkLst>
        </pc:spChg>
        <pc:spChg chg="mod">
          <ac:chgData name="Yamak Congress, Didem" userId="ba12ee2f-ae44-4c2e-a444-25f6ba8f1065" providerId="ADAL" clId="{E4C02AB6-C5EF-A743-921A-B85343C2AAE0}" dt="2023-06-27T16:00:32.280" v="394" actId="20577"/>
          <ac:spMkLst>
            <pc:docMk/>
            <pc:sldMk cId="687836276" sldId="259"/>
            <ac:spMk id="3" creationId="{44CE0112-9431-4320-AAFD-B19229B5F891}"/>
          </ac:spMkLst>
        </pc:spChg>
      </pc:sldChg>
      <pc:sldChg chg="modSp mod">
        <pc:chgData name="Yamak Congress, Didem" userId="ba12ee2f-ae44-4c2e-a444-25f6ba8f1065" providerId="ADAL" clId="{E4C02AB6-C5EF-A743-921A-B85343C2AAE0}" dt="2023-06-16T20:09:08.403" v="323" actId="20577"/>
        <pc:sldMkLst>
          <pc:docMk/>
          <pc:sldMk cId="4132292267" sldId="260"/>
        </pc:sldMkLst>
        <pc:spChg chg="mod">
          <ac:chgData name="Yamak Congress, Didem" userId="ba12ee2f-ae44-4c2e-a444-25f6ba8f1065" providerId="ADAL" clId="{E4C02AB6-C5EF-A743-921A-B85343C2AAE0}" dt="2023-06-16T20:09:08.403" v="323" actId="20577"/>
          <ac:spMkLst>
            <pc:docMk/>
            <pc:sldMk cId="4132292267" sldId="260"/>
            <ac:spMk id="3" creationId="{8E67A3B2-1967-1296-DE8C-B630FBC41376}"/>
          </ac:spMkLst>
        </pc:spChg>
      </pc:sldChg>
      <pc:sldChg chg="modSp mod">
        <pc:chgData name="Yamak Congress, Didem" userId="ba12ee2f-ae44-4c2e-a444-25f6ba8f1065" providerId="ADAL" clId="{E4C02AB6-C5EF-A743-921A-B85343C2AAE0}" dt="2023-06-16T20:03:59.154" v="15" actId="20577"/>
        <pc:sldMkLst>
          <pc:docMk/>
          <pc:sldMk cId="2342784101" sldId="261"/>
        </pc:sldMkLst>
        <pc:spChg chg="mod">
          <ac:chgData name="Yamak Congress, Didem" userId="ba12ee2f-ae44-4c2e-a444-25f6ba8f1065" providerId="ADAL" clId="{E4C02AB6-C5EF-A743-921A-B85343C2AAE0}" dt="2023-06-16T20:03:59.154" v="15" actId="20577"/>
          <ac:spMkLst>
            <pc:docMk/>
            <pc:sldMk cId="2342784101" sldId="261"/>
            <ac:spMk id="3" creationId="{6C0D30E2-0B28-DC7D-1336-A92216479D2B}"/>
          </ac:spMkLst>
        </pc:spChg>
      </pc:sldChg>
      <pc:sldChg chg="modSp mod ord">
        <pc:chgData name="Yamak Congress, Didem" userId="ba12ee2f-ae44-4c2e-a444-25f6ba8f1065" providerId="ADAL" clId="{E4C02AB6-C5EF-A743-921A-B85343C2AAE0}" dt="2023-06-16T20:10:00.958" v="327" actId="20577"/>
        <pc:sldMkLst>
          <pc:docMk/>
          <pc:sldMk cId="3283449465" sldId="264"/>
        </pc:sldMkLst>
        <pc:spChg chg="mod">
          <ac:chgData name="Yamak Congress, Didem" userId="ba12ee2f-ae44-4c2e-a444-25f6ba8f1065" providerId="ADAL" clId="{E4C02AB6-C5EF-A743-921A-B85343C2AAE0}" dt="2023-06-16T20:09:31.714" v="324" actId="313"/>
          <ac:spMkLst>
            <pc:docMk/>
            <pc:sldMk cId="3283449465" sldId="264"/>
            <ac:spMk id="2" creationId="{2F224975-7ABD-C587-5784-B1DDA7850155}"/>
          </ac:spMkLst>
        </pc:spChg>
        <pc:spChg chg="mod">
          <ac:chgData name="Yamak Congress, Didem" userId="ba12ee2f-ae44-4c2e-a444-25f6ba8f1065" providerId="ADAL" clId="{E4C02AB6-C5EF-A743-921A-B85343C2AAE0}" dt="2023-06-16T20:10:00.958" v="327" actId="20577"/>
          <ac:spMkLst>
            <pc:docMk/>
            <pc:sldMk cId="3283449465" sldId="264"/>
            <ac:spMk id="3" creationId="{8E67A3B2-1967-1296-DE8C-B630FBC41376}"/>
          </ac:spMkLst>
        </pc:spChg>
      </pc:sldChg>
      <pc:sldChg chg="new del">
        <pc:chgData name="Yamak Congress, Didem" userId="ba12ee2f-ae44-4c2e-a444-25f6ba8f1065" providerId="ADAL" clId="{E4C02AB6-C5EF-A743-921A-B85343C2AAE0}" dt="2023-06-27T16:01:18.305" v="397" actId="2696"/>
        <pc:sldMkLst>
          <pc:docMk/>
          <pc:sldMk cId="2689675027" sldId="265"/>
        </pc:sldMkLst>
      </pc:sldChg>
      <pc:sldChg chg="modSp add mod">
        <pc:chgData name="Yamak Congress, Didem" userId="ba12ee2f-ae44-4c2e-a444-25f6ba8f1065" providerId="ADAL" clId="{E4C02AB6-C5EF-A743-921A-B85343C2AAE0}" dt="2023-06-27T16:01:51.770" v="445" actId="20577"/>
        <pc:sldMkLst>
          <pc:docMk/>
          <pc:sldMk cId="835196425" sldId="266"/>
        </pc:sldMkLst>
        <pc:spChg chg="mod">
          <ac:chgData name="Yamak Congress, Didem" userId="ba12ee2f-ae44-4c2e-a444-25f6ba8f1065" providerId="ADAL" clId="{E4C02AB6-C5EF-A743-921A-B85343C2AAE0}" dt="2023-06-27T16:01:22.650" v="407" actId="20577"/>
          <ac:spMkLst>
            <pc:docMk/>
            <pc:sldMk cId="835196425" sldId="266"/>
            <ac:spMk id="2" creationId="{2F224975-7ABD-C587-5784-B1DDA7850155}"/>
          </ac:spMkLst>
        </pc:spChg>
        <pc:spChg chg="mod">
          <ac:chgData name="Yamak Congress, Didem" userId="ba12ee2f-ae44-4c2e-a444-25f6ba8f1065" providerId="ADAL" clId="{E4C02AB6-C5EF-A743-921A-B85343C2AAE0}" dt="2023-06-27T16:01:51.770" v="445" actId="20577"/>
          <ac:spMkLst>
            <pc:docMk/>
            <pc:sldMk cId="835196425" sldId="266"/>
            <ac:spMk id="3" creationId="{8E67A3B2-1967-1296-DE8C-B630FBC413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3E462-5567-441D-87D2-574FB517586E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D26BB-1FC6-4D88-86C0-3C3AE369A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4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14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4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79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2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4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1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5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7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2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D63DFA5-4E5D-4214-98AC-2EA4856A274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96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E1C5-2345-6D15-827D-D5C0DD1CF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457949"/>
            <a:ext cx="10572000" cy="2971051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Smart Home Automation &amp; Security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D30E2-0B28-DC7D-1336-A92216479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07" y="5221967"/>
            <a:ext cx="10572000" cy="107203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CEIS101 Final Course Project</a:t>
            </a:r>
          </a:p>
          <a:p>
            <a:r>
              <a:rPr lang="en-US" dirty="0"/>
              <a:t>2024 March Session</a:t>
            </a:r>
          </a:p>
          <a:p>
            <a:r>
              <a:rPr lang="en-US" dirty="0"/>
              <a:t>Keith Warren</a:t>
            </a:r>
          </a:p>
          <a:p>
            <a:r>
              <a:rPr lang="en-US" dirty="0"/>
              <a:t>Prof. Velazquez</a:t>
            </a:r>
          </a:p>
        </p:txBody>
      </p:sp>
    </p:spTree>
    <p:extLst>
      <p:ext uri="{BB962C8B-B14F-4D97-AF65-F5344CB8AC3E}">
        <p14:creationId xmlns:p14="http://schemas.microsoft.com/office/powerpoint/2010/main" val="234278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1382000" cy="970450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Organization of Project Components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37887-54FE-4243-91D3-38DEA81F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451" y="2418347"/>
            <a:ext cx="7505700" cy="36383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2A053-DDE5-0473-BA14-18EFAE73F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301" y="2446807"/>
            <a:ext cx="6142481" cy="37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1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43" y="282742"/>
            <a:ext cx="8311473" cy="1136125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Circuit with red LED on (picture)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6B8C3-F585-8D98-383D-74CABEF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658" y="2575153"/>
            <a:ext cx="5724683" cy="37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2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Serial Monitor (screenshot)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EBDF2-81CC-4A37-0EF7-4D13B12BB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040" y="2045368"/>
            <a:ext cx="4719919" cy="46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95AF21-D1EF-1E11-2B27-B7BD56B10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942" y="1123533"/>
            <a:ext cx="9600115" cy="2305467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Advanced Connectivity with Arduino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&amp; 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Security Features </a:t>
            </a:r>
            <a:r>
              <a:rPr lang="en-US" sz="3400" b="1" dirty="0" err="1">
                <a:solidFill>
                  <a:schemeClr val="bg1"/>
                </a:solidFill>
                <a:latin typeface="+mj-lt"/>
              </a:rPr>
              <a:t>Intergration</a:t>
            </a:r>
            <a:endParaRPr lang="en-US" sz="3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2925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CEIS101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Door Sensor to Smart </a:t>
            </a:r>
            <a:r>
              <a:rPr lang="en-US"/>
              <a:t>Home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48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52" y="190667"/>
            <a:ext cx="10754227" cy="1325563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Circuit of door closed with Green LED ON (picture)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E4A6A-3BC9-1618-3D9C-70112FA31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677" y="2148859"/>
            <a:ext cx="5334646" cy="41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50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Circuit of door open with Green LED OFF (picture)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30397-15B6-76EA-6ACF-DC52B1BA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137" y="2301884"/>
            <a:ext cx="5289725" cy="38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7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436" y="178636"/>
            <a:ext cx="6919127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Arduino Code (screenshot)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233DA-AB46-919D-F71F-6D44141B2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732" y="2074535"/>
            <a:ext cx="3670536" cy="43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7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732" y="294786"/>
            <a:ext cx="7462026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Serial Monitor (screenshot)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88AA5-79D7-2841-A320-C1EECC77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42" y="2218480"/>
            <a:ext cx="4392716" cy="358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25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CEIS101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Adding Distance Sensor to Smart Home System </a:t>
            </a:r>
          </a:p>
          <a:p>
            <a:r>
              <a:rPr lang="en-US" dirty="0"/>
              <a:t>and Conducting Data Analysis</a:t>
            </a:r>
          </a:p>
        </p:txBody>
      </p:sp>
    </p:spTree>
    <p:extLst>
      <p:ext uri="{BB962C8B-B14F-4D97-AF65-F5344CB8AC3E}">
        <p14:creationId xmlns:p14="http://schemas.microsoft.com/office/powerpoint/2010/main" val="849577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8E46-01C3-4EFE-B4D7-92D6E3508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1092868"/>
          </a:xfrm>
        </p:spPr>
        <p:txBody>
          <a:bodyPr/>
          <a:lstStyle/>
          <a:p>
            <a:r>
              <a:rPr lang="en-US" sz="34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677C-3327-2AEF-370C-2524B0F92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4" y="2519957"/>
            <a:ext cx="10353762" cy="41789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b="1" dirty="0">
                <a:latin typeface="Constantia" panose="02030602050306030303" pitchFamily="18" charset="0"/>
              </a:rPr>
              <a:t>Project Overview:</a:t>
            </a:r>
          </a:p>
          <a:p>
            <a:pPr marL="0" indent="0">
              <a:buNone/>
            </a:pPr>
            <a:r>
              <a:rPr lang="en-US" sz="1600" dirty="0">
                <a:latin typeface="Constantia" panose="02030602050306030303" pitchFamily="18" charset="0"/>
              </a:rPr>
              <a:t>Developing a prototype of a smart home system using </a:t>
            </a:r>
            <a:r>
              <a:rPr lang="en-US" sz="1600" dirty="0" err="1">
                <a:latin typeface="Constantia" panose="02030602050306030303" pitchFamily="18" charset="0"/>
              </a:rPr>
              <a:t>Tinkercad</a:t>
            </a:r>
            <a:r>
              <a:rPr lang="en-US" sz="1600" dirty="0">
                <a:latin typeface="Constantia" panose="02030602050306030303" pitchFamily="18" charset="0"/>
              </a:rPr>
              <a:t>, IoT </a:t>
            </a:r>
            <a:r>
              <a:rPr lang="en-US" sz="1600" dirty="0" err="1">
                <a:latin typeface="Constantia" panose="02030602050306030303" pitchFamily="18" charset="0"/>
              </a:rPr>
              <a:t>TechCore</a:t>
            </a:r>
            <a:r>
              <a:rPr lang="en-US" sz="1600" dirty="0">
                <a:latin typeface="Constantia" panose="02030602050306030303" pitchFamily="18" charset="0"/>
              </a:rPr>
              <a:t> Kit, and Arduino with the Arduino IDE software.</a:t>
            </a:r>
          </a:p>
          <a:p>
            <a:pPr marL="0" indent="0">
              <a:buNone/>
            </a:pPr>
            <a:endParaRPr lang="en-US" b="1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en-US" sz="1700" b="1" dirty="0">
                <a:latin typeface="Constantia" panose="02030602050306030303" pitchFamily="18" charset="0"/>
              </a:rPr>
              <a:t>Objectives:</a:t>
            </a:r>
          </a:p>
          <a:p>
            <a:r>
              <a:rPr lang="en-US" sz="1600" dirty="0">
                <a:latin typeface="Constantia" panose="02030602050306030303" pitchFamily="18" charset="0"/>
              </a:rPr>
              <a:t>Design and simulate circuits using </a:t>
            </a:r>
            <a:r>
              <a:rPr lang="en-US" sz="1600" dirty="0" err="1">
                <a:latin typeface="Constantia" panose="02030602050306030303" pitchFamily="18" charset="0"/>
              </a:rPr>
              <a:t>Tinkercad</a:t>
            </a:r>
            <a:r>
              <a:rPr lang="en-US" sz="1600" dirty="0">
                <a:latin typeface="Constantia" panose="02030602050306030303" pitchFamily="18" charset="0"/>
              </a:rPr>
              <a:t>.</a:t>
            </a:r>
          </a:p>
          <a:p>
            <a:r>
              <a:rPr lang="en-US" sz="1600" dirty="0">
                <a:latin typeface="Constantia" panose="02030602050306030303" pitchFamily="18" charset="0"/>
              </a:rPr>
              <a:t>Build and program the hardware components for real-world testing.</a:t>
            </a:r>
          </a:p>
          <a:p>
            <a:r>
              <a:rPr lang="en-US" sz="1600" dirty="0">
                <a:latin typeface="Constantia" panose="02030602050306030303" pitchFamily="18" charset="0"/>
              </a:rPr>
              <a:t>Implement basic and advanced features to monitor and control home environment securely.</a:t>
            </a:r>
          </a:p>
          <a:p>
            <a:endParaRPr lang="en-US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en-US" sz="1700" b="1" dirty="0">
                <a:latin typeface="Constantia" panose="02030602050306030303" pitchFamily="18" charset="0"/>
              </a:rPr>
              <a:t>Tools Used:</a:t>
            </a:r>
          </a:p>
          <a:p>
            <a:r>
              <a:rPr lang="en-US" sz="1500" b="1" dirty="0" err="1">
                <a:latin typeface="Constantia" panose="02030602050306030303" pitchFamily="18" charset="0"/>
              </a:rPr>
              <a:t>Tinkercad</a:t>
            </a:r>
            <a:endParaRPr lang="en-US" sz="1500" b="1" dirty="0">
              <a:latin typeface="Constantia" panose="02030602050306030303" pitchFamily="18" charset="0"/>
            </a:endParaRPr>
          </a:p>
          <a:p>
            <a:r>
              <a:rPr lang="en-US" sz="1500" b="1" dirty="0">
                <a:latin typeface="Constantia" panose="02030602050306030303" pitchFamily="18" charset="0"/>
              </a:rPr>
              <a:t>IoT </a:t>
            </a:r>
            <a:r>
              <a:rPr lang="en-US" sz="1500" b="1" dirty="0" err="1">
                <a:latin typeface="Constantia" panose="02030602050306030303" pitchFamily="18" charset="0"/>
              </a:rPr>
              <a:t>TechCore</a:t>
            </a:r>
            <a:r>
              <a:rPr lang="en-US" sz="1500" b="1" dirty="0">
                <a:latin typeface="Constantia" panose="02030602050306030303" pitchFamily="18" charset="0"/>
              </a:rPr>
              <a:t> Kit (breadboard, wires, Arduino, LEDs, sensor, etc.)</a:t>
            </a:r>
          </a:p>
          <a:p>
            <a:r>
              <a:rPr lang="en-US" sz="1500" b="1" dirty="0">
                <a:latin typeface="Constantia" panose="02030602050306030303" pitchFamily="18" charset="0"/>
              </a:rPr>
              <a:t>Arduino IDE software</a:t>
            </a:r>
          </a:p>
          <a:p>
            <a:pPr marL="0" indent="0">
              <a:buNone/>
            </a:pPr>
            <a:endParaRPr lang="en-US" sz="1700" dirty="0">
              <a:latin typeface="Constantia" panose="02030602050306030303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97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95AF21-D1EF-1E11-2B27-B7BD56B10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942" y="1123533"/>
            <a:ext cx="9600115" cy="2305467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Utilizing Sensors for Environment Data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&amp;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Security Alerts</a:t>
            </a:r>
          </a:p>
        </p:txBody>
      </p:sp>
    </p:spTree>
    <p:extLst>
      <p:ext uri="{BB962C8B-B14F-4D97-AF65-F5344CB8AC3E}">
        <p14:creationId xmlns:p14="http://schemas.microsoft.com/office/powerpoint/2010/main" val="1228424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873" y="270277"/>
            <a:ext cx="8796738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Circuit with green LED on (picture)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990A-9F2A-52A9-F3B3-4706F926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41" y="2837285"/>
            <a:ext cx="2812492" cy="29144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84ABB2-66E3-B2A9-49A0-F869CC71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44" y="2236681"/>
            <a:ext cx="3887998" cy="4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612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631" y="365125"/>
            <a:ext cx="8714631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Circuit with yellow LED on (picture)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0E237-0D17-68B1-BD6D-9C7565B6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530" y="2157051"/>
            <a:ext cx="3680940" cy="417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0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251" y="355077"/>
            <a:ext cx="7956907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Circuit with red LED on (picture)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FFBDE-4337-B2D5-38D0-4B609309F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186" y="2249904"/>
            <a:ext cx="3459628" cy="432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08" y="111352"/>
            <a:ext cx="7039213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Arduino Code (screenshot)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B8AB83-1BED-6B26-78A7-5371E783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14" y="1970389"/>
            <a:ext cx="2981772" cy="46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50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000" y="166219"/>
            <a:ext cx="7843267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Plot of data (graph from Excel)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C473E-A82C-565B-5698-9D4F8BDA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323" y="2188108"/>
            <a:ext cx="5723353" cy="38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31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95AF21-D1EF-1E11-2B27-B7BD56B10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942" y="1123533"/>
            <a:ext cx="9600115" cy="2305467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Light Sensor Applications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&amp;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Automated Lighting Control</a:t>
            </a:r>
          </a:p>
        </p:txBody>
      </p:sp>
    </p:spTree>
    <p:extLst>
      <p:ext uri="{BB962C8B-B14F-4D97-AF65-F5344CB8AC3E}">
        <p14:creationId xmlns:p14="http://schemas.microsoft.com/office/powerpoint/2010/main" val="1865186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CEIS101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Automated Light to Smart </a:t>
            </a:r>
            <a:r>
              <a:rPr lang="en-US"/>
              <a:t>Home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77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827" y="294786"/>
            <a:ext cx="9250345" cy="13255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automated LED off (picture)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8980B3-A81A-EF6D-8144-423C77E8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110" y="1620349"/>
            <a:ext cx="4423777" cy="518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35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923" y="324932"/>
            <a:ext cx="10029314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Circuit with automated LED on (picture)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CD4DF-02CB-6793-9573-0D3043D31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666" y="2247585"/>
            <a:ext cx="4202667" cy="414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95AF21-D1EF-1E11-2B27-B7BD56B10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942" y="1123533"/>
            <a:ext cx="9600115" cy="2305467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Introduction to </a:t>
            </a:r>
            <a:r>
              <a:rPr lang="en-US" sz="3400" b="1" dirty="0" err="1">
                <a:solidFill>
                  <a:schemeClr val="bg1"/>
                </a:solidFill>
                <a:latin typeface="+mj-lt"/>
              </a:rPr>
              <a:t>Tinkercad</a:t>
            </a:r>
            <a:r>
              <a:rPr lang="en-US" sz="3400" b="1" dirty="0">
                <a:solidFill>
                  <a:schemeClr val="bg1"/>
                </a:solidFill>
                <a:latin typeface="+mj-lt"/>
              </a:rPr>
              <a:t> Simulations 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&amp; 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Hardware Components</a:t>
            </a:r>
          </a:p>
        </p:txBody>
      </p:sp>
    </p:spTree>
    <p:extLst>
      <p:ext uri="{BB962C8B-B14F-4D97-AF65-F5344CB8AC3E}">
        <p14:creationId xmlns:p14="http://schemas.microsoft.com/office/powerpoint/2010/main" val="113889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887" y="324932"/>
            <a:ext cx="7090434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Arduino Code (screenshot)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E41DE-9724-BBCF-9556-3D65D69F5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503" y="2090198"/>
            <a:ext cx="5228994" cy="43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44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040" y="221883"/>
            <a:ext cx="7827086" cy="1325563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Serial Monitor (screenshot)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91252-6B20-7224-7252-42B078CA3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093" y="2235666"/>
            <a:ext cx="1703813" cy="44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19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3A24-D55B-DA48-5330-59BCEA89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solidFill>
                  <a:schemeClr val="bg1"/>
                </a:solidFill>
              </a:rPr>
              <a:t>Challenges/Lessons Learned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0112-9431-4320-AAFD-B19229B5F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6" y="2301039"/>
            <a:ext cx="7272525" cy="2255921"/>
          </a:xfrm>
        </p:spPr>
        <p:txBody>
          <a:bodyPr/>
          <a:lstStyle/>
          <a:p>
            <a:r>
              <a:rPr lang="en-US" dirty="0"/>
              <a:t>What challenges did you face while working on the project?</a:t>
            </a:r>
          </a:p>
          <a:p>
            <a:r>
              <a:rPr lang="en-US" dirty="0"/>
              <a:t>How did you overcome these challenges? </a:t>
            </a:r>
          </a:p>
          <a:p>
            <a:r>
              <a:rPr lang="en-US" dirty="0"/>
              <a:t>What lessons did you learn? </a:t>
            </a:r>
          </a:p>
        </p:txBody>
      </p:sp>
    </p:spTree>
    <p:extLst>
      <p:ext uri="{BB962C8B-B14F-4D97-AF65-F5344CB8AC3E}">
        <p14:creationId xmlns:p14="http://schemas.microsoft.com/office/powerpoint/2010/main" val="687836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solidFill>
                  <a:schemeClr val="bg1"/>
                </a:solidFill>
              </a:rPr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15" y="2340143"/>
            <a:ext cx="10353762" cy="3651583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Based on the smart home automation and security system project completed in this course Here are some of the skills and competencies I developed to help advance my career.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700" kern="100" dirty="0">
              <a:effectLst/>
              <a:latin typeface="Constantia" panose="0203060205030603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Skills Developed: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Analytical Skills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The ability to analyze data from sensors and to interpret the readings correctly.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Basic Programming with Arduino IDE: 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Being able to read, write and edit code in the Arduino IDE is a fundamental skill for IoT device programming.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Hardware Assembly: 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ability to understand and put together hardware components.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Circuit Simulation and Design: 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Ability to simulate circuits for prototyping using </a:t>
            </a:r>
            <a:r>
              <a:rPr lang="en-US" sz="1500" kern="100" dirty="0" err="1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Tinkercad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700" kern="100" dirty="0">
              <a:effectLst/>
              <a:latin typeface="Constantia" panose="0203060205030603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Competencies to Advance Career: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Problem Solving: 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Being able to identify problems and develop efficient solutions.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Project Management: 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capability to manage a project from the design phase to implementation.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Adaptability: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Willingness to learn and adapt to new technologies and methodologies.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500" b="1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Creativity and Innovation:</a:t>
            </a:r>
            <a:r>
              <a:rPr lang="en-US" sz="1500" kern="100" dirty="0">
                <a:effectLst/>
                <a:latin typeface="Constantia" panose="020306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The ability to think creatively in applying technology to solve real-world issues.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92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8" y="2828705"/>
            <a:ext cx="10353762" cy="1200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effectLst/>
                <a:latin typeface="Constantia" panose="02030602050306030303" pitchFamily="18" charset="0"/>
              </a:rPr>
              <a:t>In conclusion, this course culminated in the successful creation of a fully operational smart home prototype, adept at monitoring and adapting to a range of environmental conditions. My participation in this course significantly enhanced my skills in programming IoT devices and integrating complex systems.</a:t>
            </a:r>
          </a:p>
        </p:txBody>
      </p:sp>
    </p:spTree>
    <p:extLst>
      <p:ext uri="{BB962C8B-B14F-4D97-AF65-F5344CB8AC3E}">
        <p14:creationId xmlns:p14="http://schemas.microsoft.com/office/powerpoint/2010/main" val="83519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CEIS101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Circuit Simulation in </a:t>
            </a:r>
            <a:r>
              <a:rPr lang="en-US" dirty="0" err="1"/>
              <a:t>Tinkercad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4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756766" cy="773723"/>
          </a:xfrm>
        </p:spPr>
        <p:txBody>
          <a:bodyPr>
            <a:normAutofit/>
          </a:bodyPr>
          <a:lstStyle/>
          <a:p>
            <a:r>
              <a:rPr lang="en-US" sz="3400" dirty="0"/>
              <a:t>Circuit (screenshot)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E5DEE2-B291-8F1E-E5D0-5A1A4F48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243" y="1374571"/>
            <a:ext cx="6693513" cy="48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3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93259" cy="773723"/>
          </a:xfrm>
        </p:spPr>
        <p:txBody>
          <a:bodyPr>
            <a:normAutofit/>
          </a:bodyPr>
          <a:lstStyle/>
          <a:p>
            <a:r>
              <a:rPr lang="en-US" sz="3400" dirty="0"/>
              <a:t>Code (screenshot)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C0526-3859-F0F7-BAE5-34FE4EC54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1350448"/>
            <a:ext cx="9915525" cy="49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95AF21-D1EF-1E11-2B27-B7BD56B10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942" y="1123533"/>
            <a:ext cx="9600115" cy="2305467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Introduction to LED Circuit Building, 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+mj-lt"/>
              </a:rPr>
              <a:t>Using Serial Monitor Basics, and Programming</a:t>
            </a:r>
          </a:p>
        </p:txBody>
      </p:sp>
    </p:spTree>
    <p:extLst>
      <p:ext uri="{BB962C8B-B14F-4D97-AF65-F5344CB8AC3E}">
        <p14:creationId xmlns:p14="http://schemas.microsoft.com/office/powerpoint/2010/main" val="352109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CEIS101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Inventory of Parts, Circuit Building, and Displaying Messages</a:t>
            </a:r>
          </a:p>
        </p:txBody>
      </p:sp>
    </p:spTree>
    <p:extLst>
      <p:ext uri="{BB962C8B-B14F-4D97-AF65-F5344CB8AC3E}">
        <p14:creationId xmlns:p14="http://schemas.microsoft.com/office/powerpoint/2010/main" val="390835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Inventory of IoT Kit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D409F-7514-4FB7-9A84-69224041D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731" y="2234990"/>
            <a:ext cx="7126705" cy="364431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UCTRONICS Kit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ESP32 (2)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LCD Modules (2)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Breadboards (3)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Mini Router 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Patch Cable 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Digital Multi Meter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USB to Micro USB (2)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646730-CB93-8221-954B-D45B54C6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52" y="2234990"/>
            <a:ext cx="8905415" cy="395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85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820</TotalTime>
  <Words>629</Words>
  <Application>Microsoft Office PowerPoint</Application>
  <PresentationFormat>Widescreen</PresentationFormat>
  <Paragraphs>100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Calibri</vt:lpstr>
      <vt:lpstr>Century Gothic</vt:lpstr>
      <vt:lpstr>Constantia</vt:lpstr>
      <vt:lpstr>Symbol</vt:lpstr>
      <vt:lpstr>Wingdings 2</vt:lpstr>
      <vt:lpstr>Quotable</vt:lpstr>
      <vt:lpstr>Smart Home Automation &amp; Security System </vt:lpstr>
      <vt:lpstr>Introduction</vt:lpstr>
      <vt:lpstr>PowerPoint Presentation</vt:lpstr>
      <vt:lpstr>CEIS101 Module 2</vt:lpstr>
      <vt:lpstr>Circuit (screenshot)</vt:lpstr>
      <vt:lpstr>Code (screenshot)</vt:lpstr>
      <vt:lpstr>PowerPoint Presentation</vt:lpstr>
      <vt:lpstr>CEIS101 Module 3</vt:lpstr>
      <vt:lpstr>Inventory of IoT Kit (picture)</vt:lpstr>
      <vt:lpstr>Organization of Project Components (picture)</vt:lpstr>
      <vt:lpstr>Circuit with red LED on (picture)</vt:lpstr>
      <vt:lpstr>Serial Monitor (screenshot)</vt:lpstr>
      <vt:lpstr>PowerPoint Presentation</vt:lpstr>
      <vt:lpstr>CEIS101 Module 4</vt:lpstr>
      <vt:lpstr>Circuit of door closed with Green LED ON (picture)</vt:lpstr>
      <vt:lpstr>Circuit of door open with Green LED OFF (picture)</vt:lpstr>
      <vt:lpstr>Arduino Code (screenshot)</vt:lpstr>
      <vt:lpstr>Serial Monitor (screenshot)</vt:lpstr>
      <vt:lpstr>CEIS101 Module 5</vt:lpstr>
      <vt:lpstr>PowerPoint Presentation</vt:lpstr>
      <vt:lpstr>Circuit with green LED on (picture)</vt:lpstr>
      <vt:lpstr>Circuit with yellow LED on (picture)</vt:lpstr>
      <vt:lpstr>Circuit with red LED on (picture)</vt:lpstr>
      <vt:lpstr>Arduino Code (screenshot)</vt:lpstr>
      <vt:lpstr>Plot of data (graph from Excel)</vt:lpstr>
      <vt:lpstr>PowerPoint Presentation</vt:lpstr>
      <vt:lpstr>CEIS101 Module 6</vt:lpstr>
      <vt:lpstr>Circuit with automated LED off (picture)</vt:lpstr>
      <vt:lpstr>Circuit with automated LED on (picture)</vt:lpstr>
      <vt:lpstr>Arduino Code (screenshot)</vt:lpstr>
      <vt:lpstr>Serial Monitor (screenshot)</vt:lpstr>
      <vt:lpstr>Challenges/Lessons Learned </vt:lpstr>
      <vt:lpstr>Career Skills</vt:lpstr>
      <vt:lpstr>Conclusion</vt:lpstr>
    </vt:vector>
  </TitlesOfParts>
  <Manager>Edwin Hill</Manager>
  <Company>DeVry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Course Project</dc:title>
  <dc:subject>Module 8</dc:subject>
  <dc:creator>Svetla Tzvetkov</dc:creator>
  <cp:keywords>CEIS101/CEIS101C</cp:keywords>
  <dc:description>Template Deliverable</dc:description>
  <cp:lastModifiedBy>Keith Warren</cp:lastModifiedBy>
  <cp:revision>20</cp:revision>
  <dcterms:created xsi:type="dcterms:W3CDTF">2022-05-26T18:48:27Z</dcterms:created>
  <dcterms:modified xsi:type="dcterms:W3CDTF">2024-04-17T21:03:25Z</dcterms:modified>
  <cp:category>CEIS</cp:category>
</cp:coreProperties>
</file>